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handoutMasterIdLst>
    <p:handoutMasterId r:id="rId82"/>
  </p:handoutMasterIdLst>
  <p:sldIdLst>
    <p:sldId id="439" r:id="rId3"/>
    <p:sldId id="367" r:id="rId4"/>
    <p:sldId id="382" r:id="rId5"/>
    <p:sldId id="398" r:id="rId6"/>
    <p:sldId id="399" r:id="rId7"/>
    <p:sldId id="402" r:id="rId8"/>
    <p:sldId id="400" r:id="rId9"/>
    <p:sldId id="401" r:id="rId10"/>
    <p:sldId id="403" r:id="rId11"/>
    <p:sldId id="404" r:id="rId12"/>
    <p:sldId id="407" r:id="rId13"/>
    <p:sldId id="411" r:id="rId14"/>
    <p:sldId id="410" r:id="rId15"/>
    <p:sldId id="409" r:id="rId16"/>
    <p:sldId id="408" r:id="rId17"/>
    <p:sldId id="412" r:id="rId18"/>
    <p:sldId id="413" r:id="rId19"/>
    <p:sldId id="418" r:id="rId20"/>
    <p:sldId id="414" r:id="rId21"/>
    <p:sldId id="416" r:id="rId22"/>
    <p:sldId id="415" r:id="rId23"/>
    <p:sldId id="419" r:id="rId24"/>
    <p:sldId id="422" r:id="rId25"/>
    <p:sldId id="421" r:id="rId26"/>
    <p:sldId id="420" r:id="rId27"/>
    <p:sldId id="423" r:id="rId28"/>
    <p:sldId id="425" r:id="rId29"/>
    <p:sldId id="424" r:id="rId30"/>
    <p:sldId id="426" r:id="rId31"/>
    <p:sldId id="430" r:id="rId32"/>
    <p:sldId id="429" r:id="rId33"/>
    <p:sldId id="431" r:id="rId34"/>
    <p:sldId id="437" r:id="rId35"/>
    <p:sldId id="433" r:id="rId36"/>
    <p:sldId id="438" r:id="rId37"/>
    <p:sldId id="440" r:id="rId38"/>
    <p:sldId id="444" r:id="rId39"/>
    <p:sldId id="489" r:id="rId40"/>
    <p:sldId id="441" r:id="rId41"/>
    <p:sldId id="443" r:id="rId42"/>
    <p:sldId id="442" r:id="rId43"/>
    <p:sldId id="446" r:id="rId44"/>
    <p:sldId id="445" r:id="rId45"/>
    <p:sldId id="453" r:id="rId46"/>
    <p:sldId id="449" r:id="rId47"/>
    <p:sldId id="448" r:id="rId48"/>
    <p:sldId id="450" r:id="rId49"/>
    <p:sldId id="451" r:id="rId50"/>
    <p:sldId id="454" r:id="rId51"/>
    <p:sldId id="455" r:id="rId52"/>
    <p:sldId id="456" r:id="rId53"/>
    <p:sldId id="457" r:id="rId54"/>
    <p:sldId id="458" r:id="rId55"/>
    <p:sldId id="459" r:id="rId56"/>
    <p:sldId id="461" r:id="rId57"/>
    <p:sldId id="464" r:id="rId58"/>
    <p:sldId id="465" r:id="rId59"/>
    <p:sldId id="466" r:id="rId60"/>
    <p:sldId id="468" r:id="rId61"/>
    <p:sldId id="469" r:id="rId62"/>
    <p:sldId id="471" r:id="rId63"/>
    <p:sldId id="491" r:id="rId64"/>
    <p:sldId id="490" r:id="rId65"/>
    <p:sldId id="484" r:id="rId66"/>
    <p:sldId id="486" r:id="rId67"/>
    <p:sldId id="485" r:id="rId68"/>
    <p:sldId id="483" r:id="rId69"/>
    <p:sldId id="482" r:id="rId70"/>
    <p:sldId id="487" r:id="rId71"/>
    <p:sldId id="488" r:id="rId72"/>
    <p:sldId id="492" r:id="rId73"/>
    <p:sldId id="386" r:id="rId74"/>
    <p:sldId id="493" r:id="rId75"/>
    <p:sldId id="479" r:id="rId76"/>
    <p:sldId id="473" r:id="rId77"/>
    <p:sldId id="478" r:id="rId78"/>
    <p:sldId id="477" r:id="rId79"/>
    <p:sldId id="475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Anisimov" initials="AA" lastIdx="1" clrIdx="0">
    <p:extLst>
      <p:ext uri="{19B8F6BF-5375-455C-9EA6-DF929625EA0E}">
        <p15:presenceInfo xmlns:p15="http://schemas.microsoft.com/office/powerpoint/2012/main" userId="S::artem.anisimov@acronis.com::8e0119fb-7437-44e4-aa27-6025758f9f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611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13999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9667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2861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7299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3988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76762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3522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31910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3382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29747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52670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09323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85193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17096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0954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557287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46276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90140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33953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9058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49792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9491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20226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53255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63747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66701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91221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10596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9065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94927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7050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33455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18549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81481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2672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50730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23202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92098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90366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695208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26377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4006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62176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81468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58169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51117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76645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656693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832366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05885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800661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762871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2489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58192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779238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207492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D56C-4102-A5AA-A6D8-020ED7EB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37FC8-A32D-A529-362E-DCAA9C622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EF2181-183C-D99B-0C0C-EA100C43A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0A5A8-8651-419C-058F-9EF155D69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62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C6C6B11-FCC5-39BB-1DA6-52466BE9E138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178768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330E-7C52-9DDB-8246-ADAE8321D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2FA29-A7DF-451B-3474-C9E45C6A1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5BE02A-4422-342B-1B4F-6E7690D90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71F7E-4C42-4C06-395D-3E1124B3F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63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99B5C2A-61EE-F1A9-30E8-361CB8CFA4C2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889177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40339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73364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816147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879305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858007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28068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67109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548461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735843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150075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37714-F5F0-6C0B-E752-675C4CB5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D63BC-4303-03A0-4F35-D137B0D81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2D6B8-C125-B915-72A2-CB6830661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9029-C585-6996-25F7-C5F1F0C8DD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73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D08BD5B-E91B-3CEE-01E4-9B2D6D49099B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526615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50483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31978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896815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171881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05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6710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7518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3.png"/><Relationship Id="rId4" Type="http://schemas.openxmlformats.org/officeDocument/2006/relationships/image" Target="../media/image2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0" Type="http://schemas.openxmlformats.org/officeDocument/2006/relationships/image" Target="../media/image210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46.png"/><Relationship Id="rId5" Type="http://schemas.openxmlformats.org/officeDocument/2006/relationships/image" Target="../media/image47.png"/><Relationship Id="rId10" Type="http://schemas.openxmlformats.org/officeDocument/2006/relationships/image" Target="../media/image530.png"/><Relationship Id="rId4" Type="http://schemas.openxmlformats.org/officeDocument/2006/relationships/image" Target="../media/image45.png"/><Relationship Id="rId9" Type="http://schemas.openxmlformats.org/officeDocument/2006/relationships/image" Target="../media/image5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70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60.png"/><Relationship Id="rId5" Type="http://schemas.openxmlformats.org/officeDocument/2006/relationships/image" Target="../media/image47.png"/><Relationship Id="rId10" Type="http://schemas.openxmlformats.org/officeDocument/2006/relationships/image" Target="../media/image550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Relationship Id="rId14" Type="http://schemas.openxmlformats.org/officeDocument/2006/relationships/image" Target="../media/image5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0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00.png"/><Relationship Id="rId5" Type="http://schemas.openxmlformats.org/officeDocument/2006/relationships/image" Target="../media/image47.png"/><Relationship Id="rId10" Type="http://schemas.openxmlformats.org/officeDocument/2006/relationships/image" Target="../media/image61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11" Type="http://schemas.openxmlformats.org/officeDocument/2006/relationships/image" Target="../media/image600.png"/><Relationship Id="rId5" Type="http://schemas.openxmlformats.org/officeDocument/2006/relationships/image" Target="../media/image47.png"/><Relationship Id="rId10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64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00.png"/><Relationship Id="rId5" Type="http://schemas.openxmlformats.org/officeDocument/2006/relationships/image" Target="../media/image47.png"/><Relationship Id="rId10" Type="http://schemas.openxmlformats.org/officeDocument/2006/relationships/image" Target="../media/image63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68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0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Relationship Id="rId1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2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21.png"/><Relationship Id="rId7" Type="http://schemas.openxmlformats.org/officeDocument/2006/relationships/image" Target="../media/image72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Relationship Id="rId9" Type="http://schemas.openxmlformats.org/officeDocument/2006/relationships/image" Target="../media/image7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10" Type="http://schemas.openxmlformats.org/officeDocument/2006/relationships/image" Target="../media/image780.png"/><Relationship Id="rId4" Type="http://schemas.openxmlformats.org/officeDocument/2006/relationships/image" Target="../media/image710.png"/><Relationship Id="rId9" Type="http://schemas.openxmlformats.org/officeDocument/2006/relationships/image" Target="../media/image7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10" Type="http://schemas.openxmlformats.org/officeDocument/2006/relationships/image" Target="../media/image780.png"/><Relationship Id="rId4" Type="http://schemas.openxmlformats.org/officeDocument/2006/relationships/image" Target="../media/image710.png"/><Relationship Id="rId9" Type="http://schemas.openxmlformats.org/officeDocument/2006/relationships/image" Target="../media/image7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10" Type="http://schemas.openxmlformats.org/officeDocument/2006/relationships/image" Target="../media/image780.png"/><Relationship Id="rId4" Type="http://schemas.openxmlformats.org/officeDocument/2006/relationships/image" Target="../media/image710.png"/><Relationship Id="rId9" Type="http://schemas.openxmlformats.org/officeDocument/2006/relationships/image" Target="../media/image7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.cam.ac.uk/techreports/UCAM-CL-TR-935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utexas.edu/users/lorenzo/corsi/cs380d/papers/paper2-1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648654" y="923419"/>
            <a:ext cx="5388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basics of file systems</a:t>
            </a:r>
            <a:endParaRPr lang="ru-RU" sz="4000" dirty="0"/>
          </a:p>
        </p:txBody>
      </p:sp>
      <p:pic>
        <p:nvPicPr>
          <p:cNvPr id="1026" name="Picture 2" descr="Neapolis University Pafos, Cyprus Adaptive • Inspiring • Today • Education">
            <a:extLst>
              <a:ext uri="{FF2B5EF4-FFF2-40B4-BE49-F238E27FC236}">
                <a16:creationId xmlns:a16="http://schemas.microsoft.com/office/drawing/2014/main" id="{4A89C479-1691-99F0-24E5-26D57F721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822" y="2457450"/>
            <a:ext cx="4191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5F9A63-3251-7EB7-FC8E-AE3ABA4B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38" y="1977686"/>
            <a:ext cx="2677540" cy="29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7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67699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8377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62047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70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42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84325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81032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We may regard the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5620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6485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97623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 may regard the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At every step, the replicas of the metadata server need to agree on a state transition that they perform. Every replica must do the same transition</a:t>
                      </a:r>
                      <a:r>
                        <a:rPr lang="ru-RU" sz="1800" dirty="0"/>
                        <a:t>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29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51896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1113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999680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 may regard the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At every step, the replicas of the metadata server need to agree on a state transition that they perform. Every replica must do the same transition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The state of a deterministic FSM is uniquely defined by a log of state transitions. Thus, to replicate an FSM it suffices to replicate a journal.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1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0805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447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009769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 may regard the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At every step, the replicas of the metadata server need to agree on a state transition that they perform. Every replica must do the same transition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The state of a deterministic FSM is uniquely defined by a log of state transitions. Thus, to replicate an FSM it suffices to replicate a journal.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To replicate a journal, cluster nodes need to agree on values to append to the log at every step.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89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6124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84158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850452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 may regard the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At every step, the replicas of the metadata server need to agree on a state transition that they perform. Every replica must do the same transition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The state of a deterministic FSM is uniquely defined by a log of state transitions. Thus, to replicate an FSM it suffices to replicate a journal.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To replicate a journal, cluster nodes need to agree on values to append to the log at every step.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It suffices to solve the following problem: nodes of a cluster must agree on a value to append to their journals.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12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00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5959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449554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95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48618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1496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81075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B246B5-977A-B442-A443-C1487CA0CB04}"/>
              </a:ext>
            </a:extLst>
          </p:cNvPr>
          <p:cNvSpPr txBox="1"/>
          <p:nvPr/>
        </p:nvSpPr>
        <p:spPr>
          <a:xfrm>
            <a:off x="0" y="6163272"/>
            <a:ext cx="8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*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We will define the words “proposed” and “choose” later.</a:t>
            </a:r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91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4311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7585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361781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Participants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25ED53-E62D-4376-4741-DDA008A260E6}"/>
              </a:ext>
            </a:extLst>
          </p:cNvPr>
          <p:cNvSpPr txBox="1"/>
          <p:nvPr/>
        </p:nvSpPr>
        <p:spPr>
          <a:xfrm>
            <a:off x="0" y="6163272"/>
            <a:ext cx="8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*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We will define the words “proposed” and “choose” later.</a:t>
            </a:r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24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04393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46624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63459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Participants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Proposer processes send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requests. Their arguments are called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 values.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Acceptor processes receive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requests from proposers</a:t>
                      </a:r>
                      <a:r>
                        <a:rPr lang="ru-RU" sz="1800" dirty="0"/>
                        <a:t>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Acceptor processes send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accept()</a:t>
                      </a:r>
                      <a:r>
                        <a:rPr lang="en-US" sz="1800" dirty="0"/>
                        <a:t> requests to learners. Their arguments are called </a:t>
                      </a:r>
                      <a:r>
                        <a:rPr lang="en-US" sz="1800" i="1" dirty="0"/>
                        <a:t>accepted</a:t>
                      </a:r>
                      <a:r>
                        <a:rPr lang="en-US" sz="1800" dirty="0"/>
                        <a:t> values.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Typically, every cluster member plays all three roles.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6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9317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28292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26762"/>
              </p:ext>
            </p:extLst>
          </p:nvPr>
        </p:nvGraphicFramePr>
        <p:xfrm>
          <a:off x="1897743" y="1035351"/>
          <a:ext cx="839651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6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Consensus in a distributed system</a:t>
                      </a:r>
                      <a:endParaRPr lang="ru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Today we are going to see how to implement a reliable distributed FSM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89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62005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81822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421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Participants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Proposer processes may be regarded as the source of requests “at step N, create a file F” or “at step N, grant a lease on file F to client C”</a:t>
                      </a:r>
                      <a:r>
                        <a:rPr lang="ru-RU" sz="1800" dirty="0"/>
                        <a:t>.</a:t>
                      </a: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00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361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5744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72353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Participants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1" dirty="0"/>
                        <a:t>The model of the network and process failure modes</a:t>
                      </a:r>
                      <a:r>
                        <a:rPr lang="ru-RU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participant processes may work at arbitrary speed</a:t>
                      </a:r>
                      <a:r>
                        <a:rPr lang="ru-RU" sz="1800" dirty="0"/>
                        <a:t>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</a:t>
                      </a:r>
                      <a:r>
                        <a:rPr lang="ru-RU" sz="1800" dirty="0"/>
                        <a:t>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messages may be delayed (in particular, reordered), lost, or duplicated, but they cannot be corrupted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8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82871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23414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05090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We will consider a value chosen if it was </a:t>
                      </a:r>
                      <a:r>
                        <a:rPr lang="en-US" sz="1800" i="1" dirty="0"/>
                        <a:t>accepted</a:t>
                      </a:r>
                      <a:r>
                        <a:rPr lang="en-US" sz="1800" dirty="0"/>
                        <a:t> by a majority of acceptors.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2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9827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43024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4670778"/>
                  </p:ext>
                </p:extLst>
              </p:nvPr>
            </p:nvGraphicFramePr>
            <p:xfrm>
              <a:off x="0" y="365761"/>
              <a:ext cx="12192000" cy="2850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This definition makes sense if the following property holds: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0</a:t>
                          </a:r>
                          <a:r>
                            <a:rPr lang="ru-RU" sz="1800" dirty="0"/>
                            <a:t>: </a:t>
                          </a:r>
                          <a:r>
                            <a:rPr lang="en-US" sz="1800" dirty="0"/>
                            <a:t>an acceptor accepts at most one value</a:t>
                          </a:r>
                          <a:r>
                            <a:rPr lang="ru-RU" sz="18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In</a:t>
                          </a:r>
                          <a:r>
                            <a:rPr lang="en-US" sz="1800" baseline="0" dirty="0"/>
                            <a:t> a set with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N elements any two subsets with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800" dirty="0"/>
                            <a:t> elements have a non-empty intersection</a:t>
                          </a:r>
                          <a:r>
                            <a:rPr lang="ru-RU" sz="1800" dirty="0"/>
                            <a:t>. </a:t>
                          </a:r>
                          <a:r>
                            <a:rPr lang="en-US" sz="1800" dirty="0"/>
                            <a:t>Suppose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and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are majorities</a:t>
                          </a:r>
                          <a:r>
                            <a:rPr lang="en-US" sz="1800" baseline="0" dirty="0"/>
                            <a:t> of acceptors that have accepted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and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en-US" sz="1800" dirty="0"/>
                            <a:t> respectively. An acceptor that belongs to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has accepted both values. Thus,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and all acceptors in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have accepted this value.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8128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4670778"/>
                  </p:ext>
                </p:extLst>
              </p:nvPr>
            </p:nvGraphicFramePr>
            <p:xfrm>
              <a:off x="0" y="365761"/>
              <a:ext cx="12192000" cy="2850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3750" r="-104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81282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395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12969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8058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490869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50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0712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7924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81203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In this situation every acceptor receives only one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1" dirty="0"/>
                        <a:t>Requirement</a:t>
                      </a:r>
                      <a:r>
                        <a:rPr lang="ru-RU" sz="1800" b="1" dirty="0"/>
                        <a:t> 1</a:t>
                      </a:r>
                      <a:r>
                        <a:rPr lang="en-US" sz="1800" dirty="0"/>
                        <a:t>: an acceptor must accept the first proposed value.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78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4428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13169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50194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In this situation every acceptor receives only one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1" dirty="0"/>
                        <a:t>Requirement</a:t>
                      </a:r>
                      <a:r>
                        <a:rPr lang="ru-RU" sz="1800" b="1" dirty="0"/>
                        <a:t> 1</a:t>
                      </a:r>
                      <a:r>
                        <a:rPr lang="en-US" sz="1800" dirty="0"/>
                        <a:t>: an acceptor must accept the first proposed value.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83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212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7683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11051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In this situation every acceptor receives only one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1" dirty="0"/>
                        <a:t>Requirement</a:t>
                      </a:r>
                      <a:r>
                        <a:rPr lang="ru-RU" sz="1800" b="1" dirty="0"/>
                        <a:t> 1</a:t>
                      </a:r>
                      <a:r>
                        <a:rPr lang="en-US" sz="1800" dirty="0"/>
                        <a:t>: an acceptor must accept the first proposed value.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FC9276B-DEC1-7C42-8004-09D8527BDC7F}"/>
              </a:ext>
            </a:extLst>
          </p:cNvPr>
          <p:cNvSpPr txBox="1"/>
          <p:nvPr/>
        </p:nvSpPr>
        <p:spPr>
          <a:xfrm>
            <a:off x="6585857" y="2331870"/>
            <a:ext cx="541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scenario all acceptors have accepted different values. There can be no majority that accepts the same value.</a:t>
            </a:r>
          </a:p>
        </p:txBody>
      </p:sp>
    </p:spTree>
    <p:extLst>
      <p:ext uri="{BB962C8B-B14F-4D97-AF65-F5344CB8AC3E}">
        <p14:creationId xmlns:p14="http://schemas.microsoft.com/office/powerpoint/2010/main" val="436018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14243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81807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135737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In this situation every acceptor receives only one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1" dirty="0"/>
                        <a:t>Requirement</a:t>
                      </a:r>
                      <a:r>
                        <a:rPr lang="ru-RU" sz="1800" b="1" dirty="0"/>
                        <a:t> 1</a:t>
                      </a:r>
                      <a:r>
                        <a:rPr lang="en-US" sz="1800" dirty="0"/>
                        <a:t>: an acceptor must accept the first proposed value.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C9276B-DEC1-7C42-8004-09D8527BDC7F}"/>
                  </a:ext>
                </a:extLst>
              </p:cNvPr>
              <p:cNvSpPr txBox="1"/>
              <p:nvPr/>
            </p:nvSpPr>
            <p:spPr>
              <a:xfrm>
                <a:off x="6585857" y="2331870"/>
                <a:ext cx="54102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this scenario all acceptors have accepted different values. There can be no majority that accepts the same value.</a:t>
                </a:r>
              </a:p>
              <a:p>
                <a:endParaRPr lang="en-US" dirty="0"/>
              </a:p>
              <a:p>
                <a:r>
                  <a:rPr lang="en-US" b="1" dirty="0"/>
                  <a:t>Idea</a:t>
                </a:r>
                <a:r>
                  <a:rPr lang="ru-RU" dirty="0"/>
                  <a:t>: </a:t>
                </a:r>
                <a:r>
                  <a:rPr lang="en-US" dirty="0"/>
                  <a:t>one must not propose plain values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but must propose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 natural number, the epoch number of a proposer</a:t>
                </a:r>
                <a:r>
                  <a:rPr lang="ru-RU" dirty="0"/>
                  <a:t>. </a:t>
                </a:r>
                <a:r>
                  <a:rPr lang="en-US" dirty="0"/>
                  <a:t>Acceptors must accept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the same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r>
                  <a:rPr lang="en-US" dirty="0"/>
                  <a:t>The epoch number enables us to distinguish newer requests from stale ones. Proposers can use this numbering to coordinate among themselves and avoid proposing </a:t>
                </a:r>
                <a:r>
                  <a:rPr lang="en-US" b="1" dirty="0"/>
                  <a:t>known-stale values</a:t>
                </a:r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C9276B-DEC1-7C42-8004-09D8527B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57" y="2331870"/>
                <a:ext cx="5410200" cy="3693319"/>
              </a:xfrm>
              <a:prstGeom prst="rect">
                <a:avLst/>
              </a:prstGeom>
              <a:blipFill>
                <a:blip r:embed="rId3"/>
                <a:stretch>
                  <a:fillRect l="-937" t="-685" b="-171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68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7801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198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765209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765209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188" r="-104" b="-5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10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5155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62692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167613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describes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C82F06-5ACC-B946-9651-8EEAC44E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2364"/>
            <a:ext cx="6594531" cy="52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0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7234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33827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0864289"/>
                  </p:ext>
                </p:extLst>
              </p:nvPr>
            </p:nvGraphicFramePr>
            <p:xfrm>
              <a:off x="0" y="365761"/>
              <a:ext cx="12192000" cy="28346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 2a</a:t>
                          </a:r>
                          <a:r>
                            <a:rPr lang="en-US" sz="1800" dirty="0"/>
                            <a:t>: every proposer issues requests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with epoch numbers that are unique and ascending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0864289"/>
                  </p:ext>
                </p:extLst>
              </p:nvPr>
            </p:nvGraphicFramePr>
            <p:xfrm>
              <a:off x="0" y="365761"/>
              <a:ext cx="12192000" cy="28346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62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 2a</a:t>
                          </a:r>
                          <a:r>
                            <a:rPr lang="en-US" sz="1800" dirty="0"/>
                            <a:t>: every proposer issues requests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with epoch numbers that are unique and ascending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317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71705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864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524434"/>
                  </p:ext>
                </p:extLst>
              </p:nvPr>
            </p:nvGraphicFramePr>
            <p:xfrm>
              <a:off x="0" y="365761"/>
              <a:ext cx="12192000" cy="28346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 2a</a:t>
                          </a:r>
                          <a:r>
                            <a:rPr lang="en-US" sz="1800" dirty="0"/>
                            <a:t>: every proposer issues requests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with epoch numbers that are unique and ascending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</a:t>
                          </a:r>
                          <a:r>
                            <a:rPr lang="en-US" sz="1800" b="1" dirty="0"/>
                            <a:t>2b</a:t>
                          </a:r>
                          <a:r>
                            <a:rPr lang="en-US" sz="1800" dirty="0"/>
                            <a:t>: different proposers choose their epoch numbers from disjoint sets to ensure that epoch numbers are globally unique.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524434"/>
                  </p:ext>
                </p:extLst>
              </p:nvPr>
            </p:nvGraphicFramePr>
            <p:xfrm>
              <a:off x="0" y="365761"/>
              <a:ext cx="12192000" cy="28346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68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 2a</a:t>
                          </a:r>
                          <a:r>
                            <a:rPr lang="en-US" sz="1800" dirty="0"/>
                            <a:t>: every proposer issues requests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with epoch numbers that are unique and ascending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</a:t>
                          </a:r>
                          <a:r>
                            <a:rPr lang="en-US" sz="1800" b="1" dirty="0"/>
                            <a:t>2b</a:t>
                          </a:r>
                          <a:r>
                            <a:rPr lang="en-US" sz="1800" dirty="0"/>
                            <a:t>: different proposers choose their epoch numbers from disjoint sets to ensure that epoch numbers are globally unique.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5392-6CA5-9542-AAA6-CD8E8204F031}"/>
                  </a:ext>
                </a:extLst>
              </p:cNvPr>
              <p:cNvSpPr txBox="1"/>
              <p:nvPr/>
            </p:nvSpPr>
            <p:spPr>
              <a:xfrm>
                <a:off x="0" y="6122907"/>
                <a:ext cx="11299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* 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In a system with</a:t>
                </a:r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N proposers</a:t>
                </a:r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their epochs from sets</a:t>
                </a:r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{0, 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{1, 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+1, …}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, …</a:t>
                </a:r>
                <a:endParaRPr lang="ru-RU" i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5392-6CA5-9542-AAA6-CD8E8204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22907"/>
                <a:ext cx="11299372" cy="369332"/>
              </a:xfrm>
              <a:prstGeom prst="rect">
                <a:avLst/>
              </a:prstGeom>
              <a:blipFill>
                <a:blip r:embed="rId4"/>
                <a:stretch>
                  <a:fillRect l="-449" t="-3226" b="-22581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3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6099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75327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8358484"/>
                  </p:ext>
                </p:extLst>
              </p:nvPr>
            </p:nvGraphicFramePr>
            <p:xfrm>
              <a:off x="0" y="365761"/>
              <a:ext cx="12192000" cy="61264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1" dirty="0"/>
                            <a:t> (</a:t>
                          </a: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0)</a:t>
                          </a:r>
                          <a:r>
                            <a:rPr lang="ru-RU" sz="1800" dirty="0"/>
                            <a:t>: </a:t>
                          </a:r>
                          <a:r>
                            <a:rPr lang="en-US" sz="1800" dirty="0"/>
                            <a:t>an acceptor accepts at most one value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8358484"/>
                  </p:ext>
                </p:extLst>
              </p:nvPr>
            </p:nvGraphicFramePr>
            <p:xfrm>
              <a:off x="0" y="365761"/>
              <a:ext cx="12192000" cy="61264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7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0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1" dirty="0"/>
                            <a:t> (</a:t>
                          </a: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0)</a:t>
                          </a:r>
                          <a:r>
                            <a:rPr lang="ru-RU" sz="1800" dirty="0"/>
                            <a:t>: </a:t>
                          </a:r>
                          <a:r>
                            <a:rPr lang="en-US" sz="1800" dirty="0"/>
                            <a:t>an acceptor accepts at most one value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0323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456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53201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713799"/>
                  </p:ext>
                </p:extLst>
              </p:nvPr>
            </p:nvGraphicFramePr>
            <p:xfrm>
              <a:off x="0" y="365761"/>
              <a:ext cx="12192000" cy="61264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1" dirty="0"/>
                            <a:t> (</a:t>
                          </a: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0)</a:t>
                          </a:r>
                          <a:r>
                            <a:rPr lang="ru-RU" sz="1800" dirty="0"/>
                            <a:t>: </a:t>
                          </a:r>
                          <a:r>
                            <a:rPr lang="en-US" sz="1800" dirty="0"/>
                            <a:t>an acceptor accepts at most one value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endParaRPr lang="en-US" dirty="0"/>
                        </a:p>
                        <a:p>
                          <a:r>
                            <a:rPr lang="en-US" b="1" dirty="0"/>
                            <a:t>Requirement</a:t>
                          </a:r>
                          <a:r>
                            <a:rPr lang="ru-RU" b="1" dirty="0"/>
                            <a:t> </a:t>
                          </a:r>
                          <a:r>
                            <a:rPr lang="en-US" b="1" dirty="0"/>
                            <a:t>0’</a:t>
                          </a:r>
                          <a:r>
                            <a:rPr lang="en-US" dirty="0"/>
                            <a:t>: an acceptor accepts pairs that have the same value and ascending epoch numbers</a:t>
                          </a:r>
                          <a:r>
                            <a:rPr lang="ru-RU" dirty="0"/>
                            <a:t>: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), 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), … (</m:t>
                              </m:r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&lt; 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713799"/>
                  </p:ext>
                </p:extLst>
              </p:nvPr>
            </p:nvGraphicFramePr>
            <p:xfrm>
              <a:off x="0" y="365761"/>
              <a:ext cx="12192000" cy="61264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7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062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6988" r="-104" b="-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635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0656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641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4018248"/>
                  </p:ext>
                </p:extLst>
              </p:nvPr>
            </p:nvGraphicFramePr>
            <p:xfrm>
              <a:off x="0" y="365761"/>
              <a:ext cx="12192000" cy="61264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4018248"/>
                  </p:ext>
                </p:extLst>
              </p:nvPr>
            </p:nvGraphicFramePr>
            <p:xfrm>
              <a:off x="0" y="365761"/>
              <a:ext cx="12192000" cy="61264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7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0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6471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41488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87487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3048933"/>
                  </p:ext>
                </p:extLst>
              </p:nvPr>
            </p:nvGraphicFramePr>
            <p:xfrm>
              <a:off x="0" y="365761"/>
              <a:ext cx="12192000" cy="61264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Now that we allow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acceptors to accept multiple proposals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oMath>
                          </a14:m>
                          <a:r>
                            <a:rPr lang="ru-RU" dirty="0"/>
                            <a:t>, </a:t>
                          </a:r>
                          <a:r>
                            <a:rPr lang="en-US" dirty="0"/>
                            <a:t>we must allow situations</a:t>
                          </a:r>
                          <a:r>
                            <a:rPr lang="en-US" baseline="0" dirty="0"/>
                            <a:t> where a majority of acceptors have accepted pairs</a:t>
                          </a:r>
                          <a:r>
                            <a:rPr lang="ru-RU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with different epochs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We only need to require that all accepted pairs</a:t>
                          </a:r>
                          <a:r>
                            <a:rPr lang="en-US" baseline="0" dirty="0"/>
                            <a:t> have the same value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3048933"/>
                  </p:ext>
                </p:extLst>
              </p:nvPr>
            </p:nvGraphicFramePr>
            <p:xfrm>
              <a:off x="0" y="365761"/>
              <a:ext cx="12192000" cy="61264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70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062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6988" r="-104" b="-3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7371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7244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65154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3456716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3456716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8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939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0387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8751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065445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065445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8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r="-208" b="-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293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76937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32194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4715551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4715551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8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r="-208" b="-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635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938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8189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236417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17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236417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8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r="-208" b="-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754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50691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000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051972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describes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Question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do we handle a client that lost the connection to the metadata server but can still communicate to the storage server</a:t>
                      </a:r>
                      <a:r>
                        <a:rPr lang="ru-RU" sz="1800" baseline="0" dirty="0"/>
                        <a:t>? </a:t>
                      </a:r>
                      <a:r>
                        <a:rPr lang="en-US" sz="1800" baseline="0" dirty="0"/>
                        <a:t>We may not allow two clients to modify the same file without </a:t>
                      </a:r>
                      <a:r>
                        <a:rPr lang="en-US" sz="1800" baseline="0" dirty="0" err="1"/>
                        <a:t>synchronising</a:t>
                      </a:r>
                      <a:r>
                        <a:rPr lang="en-US" sz="1800" baseline="0" dirty="0"/>
                        <a:t> with each other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73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3303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91207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0568928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17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with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that is greater than the last remembered</a:t>
                          </a:r>
                          <a:r>
                            <a:rPr lang="en-US" sz="1700" baseline="0" dirty="0"/>
                            <a:t> epoch</a:t>
                          </a:r>
                          <a:r>
                            <a:rPr lang="ru-RU" sz="1700" dirty="0"/>
                            <a:t>, </a:t>
                          </a:r>
                          <a:r>
                            <a:rPr lang="en-US" sz="1700" dirty="0"/>
                            <a:t>accept the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and reply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0568928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8879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r="-208" b="-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2240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8211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7989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5816860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17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Wait for</a:t>
                          </a:r>
                          <a:r>
                            <a:rPr lang="ru-RU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  <m: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()</m:t>
                              </m:r>
                            </m:oMath>
                          </a14:m>
                          <a:r>
                            <a:rPr lang="en-US" sz="1700" baseline="0" dirty="0"/>
                            <a:t> from a majority of acceptors</a:t>
                          </a:r>
                          <a:r>
                            <a:rPr lang="ru-RU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If timed out, go to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with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that is greater than the last remembered</a:t>
                          </a:r>
                          <a:r>
                            <a:rPr lang="en-US" sz="1700" baseline="0" dirty="0"/>
                            <a:t> epoch</a:t>
                          </a:r>
                          <a:r>
                            <a:rPr lang="ru-RU" sz="1700" dirty="0"/>
                            <a:t>, </a:t>
                          </a:r>
                          <a:r>
                            <a:rPr lang="en-US" sz="1700" dirty="0"/>
                            <a:t>accept the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and reply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5816860"/>
                  </p:ext>
                </p:extLst>
              </p:nvPr>
            </p:nvGraphicFramePr>
            <p:xfrm>
              <a:off x="0" y="365761"/>
              <a:ext cx="12192000" cy="6156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9482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42367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6707" r="-100208" b="-2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6707" r="-208" b="-2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5918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5584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1129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39019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39019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86413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94991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84332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58447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58447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8763E9-35FE-DE43-A9B7-ECE3451604E3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8763E9-35FE-DE43-A9B7-ECE34516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AF3E2-7ED1-D24D-977F-2083CF88FE38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29157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Remark</a:t>
                </a:r>
                <a:r>
                  <a:rPr lang="ru-RU" dirty="0"/>
                  <a:t>: </a:t>
                </a:r>
                <a:r>
                  <a:rPr lang="en-US" dirty="0"/>
                  <a:t>let us consider</a:t>
                </a:r>
                <a:r>
                  <a:rPr lang="ru-RU" dirty="0"/>
                  <a:t> </a:t>
                </a:r>
                <a:r>
                  <a:rPr lang="en-US" b="1" dirty="0"/>
                  <a:t>the minimal epoch number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when some acceptor from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 sent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after having accepted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this epoch the other acceptors from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 have not yet</a:t>
                </a:r>
                <a:br>
                  <a:rPr lang="en-US" dirty="0"/>
                </a:br>
                <a:r>
                  <a:rPr lang="en-US" dirty="0"/>
                  <a:t>sent any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(⋅,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AF3E2-7ED1-D24D-977F-2083CF88F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291577" cy="1754326"/>
              </a:xfrm>
              <a:prstGeom prst="rect">
                <a:avLst/>
              </a:prstGeom>
              <a:blipFill>
                <a:blip r:embed="rId7"/>
                <a:stretch>
                  <a:fillRect l="-957" t="-1429" b="-428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66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6121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8734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315863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315863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69374-767C-9846-BFCC-9D028D392820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038AD5-43C3-814B-94EC-E0373855FEF1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038AD5-43C3-814B-94EC-E0373855F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05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1769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57287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610059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610059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69374-767C-9846-BFCC-9D028D392820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E2A99-C2BE-C544-A052-B740F1F607B0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E2A99-C2BE-C544-A052-B740F1F6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A90A7-BD39-DC41-BA40-607B343E569E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49000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A90A7-BD39-DC41-BA40-607B343E5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4900059" cy="1200329"/>
              </a:xfrm>
              <a:prstGeom prst="rect">
                <a:avLst/>
              </a:prstGeom>
              <a:blipFill>
                <a:blip r:embed="rId7"/>
                <a:stretch>
                  <a:fillRect l="-1034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173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925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6584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6402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6402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8DEC-D17C-7B44-9BAB-E6124E096EBE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8DEC-D17C-7B44-9BAB-E6124E09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EFFA9D-9E2E-2541-A439-4E135A91487B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EFFA9D-9E2E-2541-A439-4E135A91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0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2CBF8F-65EE-3AA2-2AFD-7FEA22F4671F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9BFDE-F6DD-5CAE-C803-9108E99BA116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19BFDE-F6DD-5CAE-C803-9108E99BA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382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7814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6920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903081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903081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391098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14947" y="3358064"/>
            <a:ext cx="2325402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EE8A8B-A16E-1048-8ED1-145FC9D12D0F}"/>
              </a:ext>
            </a:extLst>
          </p:cNvPr>
          <p:cNvSpPr txBox="1"/>
          <p:nvPr/>
        </p:nvSpPr>
        <p:spPr>
          <a:xfrm>
            <a:off x="1314947" y="2046534"/>
            <a:ext cx="227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the messages be ordered this way</a:t>
            </a:r>
            <a:r>
              <a:rPr lang="ru-RU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8026EA-3A33-9B4F-8BF4-5EE5E1BCA0A2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8026EA-3A33-9B4F-8BF4-5EE5E1BCA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5550-A04E-CF4E-AB95-0531FCD7C7C7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5550-A04E-CF4E-AB95-0531FCD7C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4"/>
                <a:stretch>
                  <a:fillRect l="-1010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5B6B44-3486-1F0B-29B7-EEC8313DE20B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8ED8E8-3DF2-87FA-60C3-8877D255B3B5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8ED8E8-3DF2-87FA-60C3-8877D255B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340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369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82388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33903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33903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391098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14947" y="3358064"/>
            <a:ext cx="2325402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EE8A8B-A16E-1048-8ED1-145FC9D12D0F}"/>
              </a:ext>
            </a:extLst>
          </p:cNvPr>
          <p:cNvSpPr txBox="1"/>
          <p:nvPr/>
        </p:nvSpPr>
        <p:spPr>
          <a:xfrm>
            <a:off x="1314947" y="2046534"/>
            <a:ext cx="227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the messages be ordered this way</a:t>
            </a:r>
            <a:r>
              <a:rPr lang="ru-RU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695A5-5663-BF4D-B8B9-0E8C20113F7F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695A5-5663-BF4D-B8B9-0E8C2011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87DCD0-DB21-D541-8DE2-16A5BE01080F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87DCD0-DB21-D541-8DE2-16A5BE01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0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DF9A8-1E90-6EC5-04A2-2B743E01F9C1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B9502B-38EA-9711-5E84-9D10C37150BF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B9502B-38EA-9711-5E84-9D10C3715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346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5260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724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27225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27225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494B11-BB6E-2C4A-BF13-F184EC561255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494B11-BB6E-2C4A-BF13-F184EC561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46C1AD-638D-074D-AF41-EBEA7A3971BE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46C1AD-638D-074D-AF41-EBEA7A39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0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D7679-2349-2646-8640-92F3E67FF5C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A70FD1-C634-E34A-AD14-1442BA329953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A70FD1-C634-E34A-AD14-1442BA32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08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5235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69849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3513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describes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Question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do we handle a client that lost the connection to the metadata server but can still communicate to the storage server</a:t>
                      </a:r>
                      <a:r>
                        <a:rPr lang="ru-RU" sz="1800" baseline="0" dirty="0"/>
                        <a:t>? </a:t>
                      </a:r>
                      <a:r>
                        <a:rPr lang="en-US" sz="1800" baseline="0" dirty="0"/>
                        <a:t>We may not allow two clients to modify the same file without </a:t>
                      </a:r>
                      <a:r>
                        <a:rPr lang="en-US" sz="1800" baseline="0" dirty="0" err="1"/>
                        <a:t>synchronising</a:t>
                      </a:r>
                      <a:r>
                        <a:rPr lang="en-US" sz="1800" baseline="0" dirty="0"/>
                        <a:t> with each other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A solution by</a:t>
                      </a:r>
                      <a:r>
                        <a:rPr lang="ru-RU" sz="1800" b="1" baseline="0" dirty="0"/>
                        <a:t> </a:t>
                      </a:r>
                      <a:r>
                        <a:rPr lang="en-US" sz="1800" b="1" baseline="0" dirty="0"/>
                        <a:t>NFSv4.1</a:t>
                      </a:r>
                      <a:r>
                        <a:rPr lang="en-US" sz="1800" baseline="0" dirty="0"/>
                        <a:t>: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the metadata server assigns a layout lease to each file layout. A layout lease has a period when the client may use the layout. If the client does not renew its layout lease, then the storage server stops accepting requests that the stale layout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7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6831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316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009000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009000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B69A4F-1A32-F347-BB89-82DD01A30EB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9B88A7-2654-8C47-A8A2-548C716F0DA7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9B88A7-2654-8C47-A8A2-548C716F0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94C21C-2D12-4B44-84EC-4AEC6AC38811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12287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has received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How can it</a:t>
                </a:r>
                <a:br>
                  <a:rPr lang="en-US" dirty="0"/>
                </a:br>
                <a:r>
                  <a:rPr lang="en-US" dirty="0"/>
                  <a:t>be that</a:t>
                </a:r>
                <a:r>
                  <a:rPr lang="ru-RU" dirty="0"/>
                  <a:t> </a:t>
                </a:r>
                <a:r>
                  <a:rPr lang="en-US" dirty="0"/>
                  <a:t>P sent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94C21C-2D12-4B44-84EC-4AEC6AC3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122877" cy="1754326"/>
              </a:xfrm>
              <a:prstGeom prst="rect">
                <a:avLst/>
              </a:prstGeom>
              <a:blipFill>
                <a:blip r:embed="rId9"/>
                <a:stretch>
                  <a:fillRect l="-988" t="-1429" b="-428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150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166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2271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999608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999608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B69A4F-1A32-F347-BB89-82DD01A30EB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3533526" y="486873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26" y="4868731"/>
                <a:ext cx="287655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638477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3615036" y="523698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6218500" y="1513496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00" y="1513496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9349B-160D-BF4B-9A45-53A860F4BB08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9349B-160D-BF4B-9A45-53A860F4B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756F5E-7F45-D547-87D8-A2871878E719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122877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has received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How can it</a:t>
                </a:r>
                <a:br>
                  <a:rPr lang="en-US" dirty="0"/>
                </a:br>
                <a:r>
                  <a:rPr lang="en-US" dirty="0"/>
                  <a:t>be that</a:t>
                </a:r>
                <a:r>
                  <a:rPr lang="ru-RU" dirty="0"/>
                  <a:t> </a:t>
                </a:r>
                <a:r>
                  <a:rPr lang="en-US" dirty="0"/>
                  <a:t>P sent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ru-RU" dirty="0"/>
                </a:br>
                <a:br>
                  <a:rPr lang="en-US" dirty="0"/>
                </a:br>
                <a:r>
                  <a:rPr lang="en-US" dirty="0"/>
                  <a:t>This is only possible if P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756F5E-7F45-D547-87D8-A2871878E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122877" cy="2862322"/>
              </a:xfrm>
              <a:prstGeom prst="rect">
                <a:avLst/>
              </a:prstGeom>
              <a:blipFill>
                <a:blip r:embed="rId11"/>
                <a:stretch>
                  <a:fillRect l="-988" t="-885" b="-2655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741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13578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8289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18686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18686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27707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615881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F75C19-1834-1947-A6C9-B9FF9A0A5A0A}"/>
                  </a:ext>
                </a:extLst>
              </p:cNvPr>
              <p:cNvSpPr txBox="1"/>
              <p:nvPr/>
            </p:nvSpPr>
            <p:spPr>
              <a:xfrm>
                <a:off x="7201064" y="1523797"/>
                <a:ext cx="4406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F75C19-1834-1947-A6C9-B9FF9A0A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3797"/>
                <a:ext cx="4406527" cy="369332"/>
              </a:xfrm>
              <a:prstGeom prst="rect">
                <a:avLst/>
              </a:prstGeom>
              <a:blipFill>
                <a:blip r:embed="rId6"/>
                <a:stretch>
                  <a:fillRect l="-862" t="-6667" r="-287" b="-23333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638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4866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82852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8531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8531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27707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615881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361617" y="5223949"/>
                <a:ext cx="1966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17" y="5223949"/>
                <a:ext cx="1966949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5579587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09829-9810-8A4E-8034-B7BE4DD007C1}"/>
                  </a:ext>
                </a:extLst>
              </p:cNvPr>
              <p:cNvSpPr txBox="1"/>
              <p:nvPr/>
            </p:nvSpPr>
            <p:spPr>
              <a:xfrm>
                <a:off x="7201065" y="1523797"/>
                <a:ext cx="440652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09829-9810-8A4E-8034-B7BE4DD0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5" y="1523797"/>
                <a:ext cx="4406527" cy="1200329"/>
              </a:xfrm>
              <a:prstGeom prst="rect">
                <a:avLst/>
              </a:prstGeom>
              <a:blipFill>
                <a:blip r:embed="rId6"/>
                <a:stretch>
                  <a:fillRect l="-862" t="-2105" r="-287" b="-736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33CA0-6E7B-EE46-929E-7F40926EFDA4}"/>
                  </a:ext>
                </a:extLst>
              </p:cNvPr>
              <p:cNvSpPr txBox="1"/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33CA0-6E7B-EE46-929E-7F40926E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713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71518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8477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49204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49204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AB8212-FD79-D840-9B8E-0BDB2A0BD3B3}"/>
                  </a:ext>
                </a:extLst>
              </p:cNvPr>
              <p:cNvSpPr txBox="1"/>
              <p:nvPr/>
            </p:nvSpPr>
            <p:spPr>
              <a:xfrm>
                <a:off x="7201064" y="1526549"/>
                <a:ext cx="451784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AB8212-FD79-D840-9B8E-0BDB2A0B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6549"/>
                <a:ext cx="4517840" cy="1754326"/>
              </a:xfrm>
              <a:prstGeom prst="rect">
                <a:avLst/>
              </a:prstGeom>
              <a:blipFill>
                <a:blip r:embed="rId9"/>
                <a:stretch>
                  <a:fillRect l="-840" t="-1439" r="-560" b="-431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152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2367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09779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7204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7204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01E2-1051-DC40-8C4A-DE916909DEB6}"/>
                  </a:ext>
                </a:extLst>
              </p:cNvPr>
              <p:cNvSpPr txBox="1"/>
              <p:nvPr/>
            </p:nvSpPr>
            <p:spPr>
              <a:xfrm>
                <a:off x="7201065" y="1523797"/>
                <a:ext cx="4942059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01E2-1051-DC40-8C4A-DE916909D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5" y="1523797"/>
                <a:ext cx="4942059" cy="2862322"/>
              </a:xfrm>
              <a:prstGeom prst="rect">
                <a:avLst/>
              </a:prstGeom>
              <a:blipFill>
                <a:blip r:embed="rId8"/>
                <a:stretch>
                  <a:fillRect l="-767" t="-885" b="-221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9DE1A5-DDD8-4A41-845B-421263123341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9DE1A5-DDD8-4A41-845B-421263123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9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9014D7-E504-7B43-B577-02E98C78FCCA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7628FD-8955-8D40-801A-4FD264DEB8E5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7628FD-8955-8D40-801A-4FD264DE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1F698-9558-A742-BEF4-6DF3700E5027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750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2723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0729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18291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18291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F3D6F0-60B0-7340-8A11-92CDE9069D8F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867B8A-66A6-5E4D-BBCA-F2596AA9BFF9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867B8A-66A6-5E4D-BBCA-F2596AA9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8052E9-F72D-C34A-AC69-020E7D97928C}"/>
              </a:ext>
            </a:extLst>
          </p:cNvPr>
          <p:cNvCxnSpPr>
            <a:cxnSpLocks/>
          </p:cNvCxnSpPr>
          <p:nvPr/>
        </p:nvCxnSpPr>
        <p:spPr>
          <a:xfrm>
            <a:off x="5886184" y="5019381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C8F175-097B-DE42-A7A1-7F0341130AC6}"/>
                  </a:ext>
                </a:extLst>
              </p:cNvPr>
              <p:cNvSpPr txBox="1"/>
              <p:nvPr/>
            </p:nvSpPr>
            <p:spPr>
              <a:xfrm>
                <a:off x="5886184" y="4650049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C8F175-097B-DE42-A7A1-7F0341130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4650049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C9D222-0211-8546-8A1F-25B11F249A1E}"/>
                  </a:ext>
                </a:extLst>
              </p:cNvPr>
              <p:cNvSpPr txBox="1"/>
              <p:nvPr/>
            </p:nvSpPr>
            <p:spPr>
              <a:xfrm>
                <a:off x="6212610" y="3816254"/>
                <a:ext cx="32372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promise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?,?)</m:t>
                    </m:r>
                  </m:oMath>
                </a14:m>
                <a:r>
                  <a:rPr lang="en-US" dirty="0"/>
                  <a:t> ordered?</a:t>
                </a:r>
                <a:endParaRPr lang="ru-RU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C9D222-0211-8546-8A1F-25B11F24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0" y="3816254"/>
                <a:ext cx="3237233" cy="646331"/>
              </a:xfrm>
              <a:prstGeom prst="rect">
                <a:avLst/>
              </a:prstGeom>
              <a:blipFill>
                <a:blip r:embed="rId12"/>
                <a:stretch>
                  <a:fillRect l="-1569" t="-3846" b="-15385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6D98A-D776-C744-B805-2FBC727AA864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6D98A-D776-C744-B805-2FBC727A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8F3D6B-82EB-694F-B3B3-AAD7F9B798AC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4D88AE-BB53-8B4E-A1F0-61A3DD20BF3B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4D88AE-BB53-8B4E-A1F0-61A3DD20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9DC46A-16D0-CE45-87A9-BD8B8C7DBFB4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38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3811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73468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292574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292574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01064" y="1523797"/>
                <a:ext cx="4942059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3797"/>
                <a:ext cx="4942059" cy="2862322"/>
              </a:xfrm>
              <a:prstGeom prst="rect">
                <a:avLst/>
              </a:prstGeom>
              <a:blipFill>
                <a:blip r:embed="rId10"/>
                <a:stretch>
                  <a:fillRect l="-767" t="-885" b="-221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C7CAE9-25FA-4F4A-BB59-B3284954B824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C7CAE9-25FA-4F4A-BB59-B3284954B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74FB42-FD5A-7F47-A335-7C5621A03304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35A3F8-F74E-9549-8E18-1E390F0A5D31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35A3F8-F74E-9549-8E18-1E390F0A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77B752B-27E2-A14C-9AFF-F34C531C11DE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2A5EDC-22B0-3BFF-7D86-3874FFD9C3F5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27DB3-DC6C-FD2B-87D2-BCBC0E482AD9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27DB3-DC6C-FD2B-87D2-BCBC0E482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7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493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57363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81920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81920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195768" y="1523797"/>
                <a:ext cx="4942059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minimal epoch when</a:t>
                </a:r>
                <a:br>
                  <a:rPr lang="en-US" dirty="0"/>
                </a:br>
                <a:r>
                  <a:rPr lang="en-US" dirty="0"/>
                  <a:t>an acceptor in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 replies with a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has replied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68" y="1523797"/>
                <a:ext cx="4942059" cy="3693319"/>
              </a:xfrm>
              <a:prstGeom prst="rect">
                <a:avLst/>
              </a:prstGeom>
              <a:blipFill>
                <a:blip r:embed="rId10"/>
                <a:stretch>
                  <a:fillRect l="-1026" t="-687" r="-256" b="-171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AAA59E-0DC8-974D-B079-A77565984E21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AAA59E-0DC8-974D-B079-A77565984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7F34A4-0DC3-F34C-8418-BEA2104852E8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801B27-9A6B-4A1A-83DB-63F8C72C3807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27F12-B85E-09D3-32D7-37F69488D0E0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27F12-B85E-09D3-32D7-37F69488D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711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79506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73117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115283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115283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01064" y="1523797"/>
                <a:ext cx="4942059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has replied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has received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What made it send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3797"/>
                <a:ext cx="4942059" cy="3693319"/>
              </a:xfrm>
              <a:prstGeom prst="rect">
                <a:avLst/>
              </a:prstGeom>
              <a:blipFill>
                <a:blip r:embed="rId10"/>
                <a:stretch>
                  <a:fillRect l="-767" t="-687" b="-171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0EF39F-D273-BC47-94D0-4348942D3F7D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0EF39F-D273-BC47-94D0-4348942D3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EFB766-A5C3-804B-99BD-1659B2CCBDF3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AB5BD9-2FD7-60F9-B58E-AAFE4FA0390F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169FF-6EF5-AD59-96F8-DAA4B6A33712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169FF-6EF5-AD59-96F8-DAA4B6A33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82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516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5568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35285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describes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Question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do we handle a client that lost the connection to the metadata server but can still communicate to the storage server</a:t>
                      </a:r>
                      <a:r>
                        <a:rPr lang="ru-RU" sz="1800" baseline="0" dirty="0"/>
                        <a:t>? </a:t>
                      </a:r>
                      <a:r>
                        <a:rPr lang="en-US" sz="1800" baseline="0" dirty="0"/>
                        <a:t>We may not allow two clients to modify the same file without </a:t>
                      </a:r>
                      <a:r>
                        <a:rPr lang="en-US" sz="1800" baseline="0" dirty="0" err="1"/>
                        <a:t>synchronising</a:t>
                      </a:r>
                      <a:r>
                        <a:rPr lang="en-US" sz="1800" baseline="0" dirty="0"/>
                        <a:t> with each other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A solution by</a:t>
                      </a:r>
                      <a:r>
                        <a:rPr lang="ru-RU" sz="1800" b="1" baseline="0" dirty="0"/>
                        <a:t> </a:t>
                      </a:r>
                      <a:r>
                        <a:rPr lang="en-US" sz="1800" b="1" baseline="0" dirty="0"/>
                        <a:t>NFSv4.1</a:t>
                      </a:r>
                      <a:r>
                        <a:rPr lang="en-US" sz="1800" baseline="0" dirty="0"/>
                        <a:t>: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the metadata server assigns a layout lease to each file layout. A layout lease has a period when the client may use the layout. If the client does not renew its layout lease, then the storage server stops accepting requests that use the stale layout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Quiz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layout lease may not rely on clock of different clients being </a:t>
                      </a:r>
                      <a:r>
                        <a:rPr lang="en-US" sz="1800" baseline="0" dirty="0" err="1"/>
                        <a:t>synchronised</a:t>
                      </a:r>
                      <a:r>
                        <a:rPr lang="en-US" sz="1800" baseline="0" dirty="0"/>
                        <a:t>. How can we implement that</a:t>
                      </a:r>
                      <a:r>
                        <a:rPr lang="ru-RU" sz="1800" baseline="0" dirty="0"/>
                        <a:t>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9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19757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3662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46892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46892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01064" y="1523797"/>
                <a:ext cx="4942059" cy="480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has replied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has received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What made it send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ru-RU" dirty="0"/>
                </a:br>
                <a:br>
                  <a:rPr lang="en-US" dirty="0"/>
                </a:br>
                <a:r>
                  <a:rPr lang="en-US" dirty="0"/>
                  <a:t>This is only possible if P’ received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3797"/>
                <a:ext cx="4942059" cy="4801314"/>
              </a:xfrm>
              <a:prstGeom prst="rect">
                <a:avLst/>
              </a:prstGeom>
              <a:blipFill>
                <a:blip r:embed="rId10"/>
                <a:stretch>
                  <a:fillRect l="-767" t="-528" b="-1319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257A76-6E07-184E-AE7E-7831A130C44E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257A76-6E07-184E-AE7E-7831A130C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FA8191-FFAB-7E45-8D6A-25F64258D8DD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F54BBA-BD8A-06FA-103A-FE86188167CB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CAA0B1-6131-D55D-434D-B82E9E3BDA30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CAA0B1-6131-D55D-434D-B82E9E3B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695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7922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05357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06380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06380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173964" y="1523797"/>
                <a:ext cx="5032660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 exists the acceptor that sent replies</a:t>
                </a:r>
                <a:br>
                  <a:rPr lang="ru-RU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We can keep applying this deduction indefinitely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which leads to a contradiction because there only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is a finite number of epochs between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64" y="1523797"/>
                <a:ext cx="5032660" cy="4154984"/>
              </a:xfrm>
              <a:prstGeom prst="rect">
                <a:avLst/>
              </a:prstGeom>
              <a:blipFill>
                <a:blip r:embed="rId13"/>
                <a:stretch>
                  <a:fillRect l="-1008" t="-610" r="-252" b="-122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5BEBA1-4E96-2247-BE13-BC9621C7F89F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5BEBA1-4E96-2247-BE13-BC9621C7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11D87-5A15-2540-B815-77120BB2957B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0D594F-F335-FD48-D657-73D2AF30E0E3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BE19E-2FC9-12FF-92B4-4CFE4CF10B36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BE19E-2FC9-12FF-92B4-4CFE4CF10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401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D53A1-0341-1A7F-7A95-B2611197D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3BAA66-8450-7D15-853C-F7233CCC5004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504D34-F7AC-D2CF-C417-D5BE93BC1F67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9C9DC14-02FA-2E6D-BDA6-E471B1A7F44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9C9DC14-02FA-2E6D-BDA6-E471B1A7F44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9A15FA-AFB3-4264-3DAD-9435DC6715F0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9A15FA-AFB3-4264-3DAD-9435DC671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8E062C49-306B-529E-6D44-69B1870A3CBF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B86528-CA98-9544-EC27-66F47647CF7F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1DEAA5-2437-1454-C2F6-E906FC197A2D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1DEAA5-2437-1454-C2F6-E906FC197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CD86C0-F9AA-C618-62B5-B2337E83BB41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9A2E1F-1856-64CC-4841-6F6009A6303B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9A2E1F-1856-64CC-4841-6F6009A63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47171A17-24E2-126D-57F3-F8664AD46931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F2E587-6D1E-9501-A35D-0A58863D53A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0DA7ED-978F-2C63-868C-473E2F12B9E4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0DA7ED-978F-2C63-868C-473E2F12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35292D-5FE4-9231-83B0-34EE63EACCE0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DE86F62-3846-4534-E316-D6AA606FF26B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9D32CE5-DB6E-1A1B-3821-D23E43A8FD45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A93773-0235-232F-42A2-E6866610CBEC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A93773-0235-232F-42A2-E6866610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B308F1-136D-296B-0A11-A61FB704231C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B308F1-136D-296B-0A11-A61FB7042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051D5B-7C83-AB0F-7E30-E6E5EAA1E960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051D5B-7C83-AB0F-7E30-E6E5EAA1E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AAB768-6A6C-B8C3-FE91-92D135DCD5C7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975E8D-A6D3-22DD-400F-D893E342B771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054CB5-DA7A-9D02-C479-F3AB15CDC24D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054CB5-DA7A-9D02-C479-F3AB15CD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400E02-2BA5-4A1D-8191-2DB9C890CBF0}"/>
                  </a:ext>
                </a:extLst>
              </p:cNvPr>
              <p:cNvSpPr txBox="1"/>
              <p:nvPr/>
            </p:nvSpPr>
            <p:spPr>
              <a:xfrm>
                <a:off x="7173964" y="1523797"/>
                <a:ext cx="5032660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 exists the acceptor that sent replies</a:t>
                </a:r>
                <a:br>
                  <a:rPr lang="ru-RU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We can keep applying this deduction indefinitely</a:t>
                </a:r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which leads to a contradiction because there only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is a finite number of epochs between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400E02-2BA5-4A1D-8191-2DB9C890C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64" y="1523797"/>
                <a:ext cx="5032660" cy="4154984"/>
              </a:xfrm>
              <a:prstGeom prst="rect">
                <a:avLst/>
              </a:prstGeom>
              <a:blipFill>
                <a:blip r:embed="rId12"/>
                <a:stretch>
                  <a:fillRect l="-1008" t="-610" r="-252" b="-122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EAC762-8C11-299A-AB28-BE94E5318B6F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EAC762-8C11-299A-AB28-BE94E5318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6ED790-6BEC-29FF-7FF7-BB629B6DC693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A4203F-D308-0F00-239A-D59036AF06DE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22367-B438-775D-E093-100DE68EB3E7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22367-B438-775D-E093-100DE68E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335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AA9F-1B3C-C820-5CF8-F43EE092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3A3C22-D6CA-B08E-965D-7F8008C9DE25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F16D20-C64B-1430-4E99-210E6D98B789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E3CCFE-2D4F-9452-082C-98FF7277EA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E3CCFE-2D4F-9452-082C-98FF7277EA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C47501-6289-97BC-C6F7-BAAEB788E07A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C47501-6289-97BC-C6F7-BAAEB788E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D8EAA2D1-90F6-089A-CC1C-B9D0F48A24D6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08D703-FCED-10B0-4482-FBB7736A4300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CAF81A-8145-3F96-A54D-D7996534FBDC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CAF81A-8145-3F96-A54D-D7996534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EEB9F9-3F35-09FC-98F4-3DAE2088253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5F8D21-BC11-F204-908F-DA1377C39338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5F8D21-BC11-F204-908F-DA1377C39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2C6E04B6-FB9E-EAF4-54E9-A94F35D1F48E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01C4B6-8C90-429C-833B-DC9BCD22D4E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758361-E8C2-AFF5-53C9-5AF4D4DE37F2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758361-E8C2-AFF5-53C9-5AF4D4DE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063D64-44A6-23A9-8F61-34AD48C564D2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40D1C9-9021-E6E2-4753-51C9A02399CF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1F171FA-E13C-49EF-FAB3-8BFE1C9D62DB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704FF7-C736-05D7-D514-A922A94EC0D1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704FF7-C736-05D7-D514-A922A94EC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AF5542-D08C-CC78-06CB-B680292D6575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AF5542-D08C-CC78-06CB-B680292D6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4491E2-EAE9-50D1-2FEE-96FD5C6A75F6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4491E2-EAE9-50D1-2FEE-96FD5C6A7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A4CAE97-5682-FA29-DE3A-69E1D197C23D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C41631-AAFC-15C8-13F0-0875EE788C7A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0A72F0-0347-9D47-57B9-AB66DC6D4227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0A72F0-0347-9D47-57B9-AB66DC6D4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859EA-E427-B8AB-837F-F47EAC0DC259}"/>
                  </a:ext>
                </a:extLst>
              </p:cNvPr>
              <p:cNvSpPr txBox="1"/>
              <p:nvPr/>
            </p:nvSpPr>
            <p:spPr>
              <a:xfrm>
                <a:off x="7173964" y="1523797"/>
                <a:ext cx="5032660" cy="5078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 exists the acceptor that sent replies</a:t>
                </a:r>
                <a:br>
                  <a:rPr lang="ru-RU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We can keep applying this deduction indefinitely</a:t>
                </a:r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which leads to a contradiction because there only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is a finite number of epochs between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If</a:t>
                </a:r>
                <a:r>
                  <a:rPr lang="ru-RU" dirty="0"/>
                  <a:t> </a:t>
                </a:r>
                <a:r>
                  <a:rPr lang="en-US" dirty="0"/>
                  <a:t>an acceptor replied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it can no longer</a:t>
                </a:r>
                <a:br>
                  <a:rPr lang="en-US" dirty="0"/>
                </a:br>
                <a:r>
                  <a:rPr lang="en-US" dirty="0"/>
                  <a:t>reply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859EA-E427-B8AB-837F-F47EAC0DC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64" y="1523797"/>
                <a:ext cx="5032660" cy="5078313"/>
              </a:xfrm>
              <a:prstGeom prst="rect">
                <a:avLst/>
              </a:prstGeom>
              <a:blipFill>
                <a:blip r:embed="rId12"/>
                <a:stretch>
                  <a:fillRect l="-1008" t="-500" r="-252" b="-1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691399-D048-3DF8-1BBE-069A40C57641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691399-D048-3DF8-1BBE-069A40C5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13D8A4-EEF4-5B9B-5D61-23D68E0EF20B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9F55D-BFAA-8E2C-374C-EB48BA14D728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10297-0F42-8900-344C-9E1194E7ED24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10297-0F42-8900-344C-9E1194E7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512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5883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69155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794725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457D31-CDAE-F248-B3FE-A7C424C0EB87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296BC9-B0E1-B742-9D47-C44C9B07862C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296BC9-B0E1-B742-9D47-C44C9B07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00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4000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8734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23663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C95C1A-CC04-124B-90CA-346291692904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685AD-F162-D646-8EC4-BBFA5CDEC06E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685AD-F162-D646-8EC4-BBFA5CDEC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533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91382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3285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94107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879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9023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3989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97962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414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3726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8264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632120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18689-77B4-FE41-3E60-29C1EACC4F7C}"/>
              </a:ext>
            </a:extLst>
          </p:cNvPr>
          <p:cNvSpPr txBox="1"/>
          <p:nvPr/>
        </p:nvSpPr>
        <p:spPr>
          <a:xfrm>
            <a:off x="8943470" y="1204479"/>
            <a:ext cx="324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Proposers P</a:t>
            </a:r>
            <a:r>
              <a:rPr lang="en-US" baseline="-25000" dirty="0"/>
              <a:t>0</a:t>
            </a:r>
            <a:r>
              <a:rPr lang="en-US" dirty="0"/>
              <a:t> and</a:t>
            </a:r>
            <a:r>
              <a:rPr lang="ru-RU" dirty="0"/>
              <a:t> </a:t>
            </a: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can keep interfering one with the other indefinitely long.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5029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0310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46550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75478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B000E-6BA5-C403-3711-70A82FBFD882}"/>
              </a:ext>
            </a:extLst>
          </p:cNvPr>
          <p:cNvSpPr txBox="1"/>
          <p:nvPr/>
        </p:nvSpPr>
        <p:spPr>
          <a:xfrm>
            <a:off x="8943470" y="1204479"/>
            <a:ext cx="3248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Proposers P</a:t>
            </a:r>
            <a:r>
              <a:rPr lang="en-US" baseline="-25000" dirty="0"/>
              <a:t>0</a:t>
            </a:r>
            <a:r>
              <a:rPr lang="en-US" dirty="0"/>
              <a:t> and</a:t>
            </a:r>
            <a:r>
              <a:rPr lang="ru-RU" dirty="0"/>
              <a:t> </a:t>
            </a: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can keep interfering one with the other indefinitely long.</a:t>
            </a:r>
            <a:endParaRPr lang="ru-RU" dirty="0"/>
          </a:p>
          <a:p>
            <a:br>
              <a:rPr lang="en-US" dirty="0"/>
            </a:br>
            <a:r>
              <a:rPr lang="en-US" dirty="0"/>
              <a:t>Fischer, Lynch, Paterson:</a:t>
            </a:r>
            <a:br>
              <a:rPr lang="en-US" dirty="0"/>
            </a:br>
            <a:r>
              <a:rPr lang="en-US" dirty="0"/>
              <a:t>Impossibility of distributed</a:t>
            </a:r>
            <a:br>
              <a:rPr lang="en-US" dirty="0"/>
            </a:br>
            <a:r>
              <a:rPr lang="en-US" dirty="0"/>
              <a:t>consensus with one faulty</a:t>
            </a:r>
            <a:br>
              <a:rPr lang="en-US" dirty="0"/>
            </a:br>
            <a:r>
              <a:rPr lang="en-US" dirty="0"/>
              <a:t>process.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94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998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49875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16316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describes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Quiz</a:t>
                      </a:r>
                      <a:r>
                        <a:rPr lang="ru-RU" sz="1800" baseline="0" dirty="0"/>
                        <a:t>:</a:t>
                      </a:r>
                      <a:r>
                        <a:rPr lang="en-US" sz="1800" baseline="0" dirty="0"/>
                        <a:t> validating layout leases in storage servers appears to be an unnecessary complication. A NFS client may stop issuing requests once its lease time out.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Is this right</a:t>
                      </a:r>
                      <a:r>
                        <a:rPr lang="ru-RU" sz="1800" baseline="0" dirty="0"/>
                        <a:t>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79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0458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9584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80551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DF421-04A4-9944-8DED-2476ED959ECC}"/>
              </a:ext>
            </a:extLst>
          </p:cNvPr>
          <p:cNvSpPr txBox="1"/>
          <p:nvPr/>
        </p:nvSpPr>
        <p:spPr>
          <a:xfrm>
            <a:off x="8943470" y="1204479"/>
            <a:ext cx="3248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Proposers P</a:t>
            </a:r>
            <a:r>
              <a:rPr lang="en-US" baseline="-25000" dirty="0"/>
              <a:t>0</a:t>
            </a:r>
            <a:r>
              <a:rPr lang="en-US" dirty="0"/>
              <a:t> and</a:t>
            </a:r>
            <a:r>
              <a:rPr lang="ru-RU" dirty="0"/>
              <a:t> </a:t>
            </a: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can keep interfering one with the other indefinitely long.</a:t>
            </a:r>
            <a:endParaRPr lang="ru-RU" dirty="0"/>
          </a:p>
          <a:p>
            <a:br>
              <a:rPr lang="en-US" dirty="0"/>
            </a:br>
            <a:r>
              <a:rPr lang="en-US" dirty="0"/>
              <a:t>Fischer, Lynch, Paterson:</a:t>
            </a:r>
            <a:br>
              <a:rPr lang="en-US" dirty="0"/>
            </a:br>
            <a:r>
              <a:rPr lang="en-US" dirty="0"/>
              <a:t>Impossibility of distributed</a:t>
            </a:r>
            <a:br>
              <a:rPr lang="en-US" dirty="0"/>
            </a:br>
            <a:r>
              <a:rPr lang="en-US" dirty="0"/>
              <a:t>consensus with one faulty</a:t>
            </a:r>
            <a:br>
              <a:rPr lang="en-US" dirty="0"/>
            </a:br>
            <a:r>
              <a:rPr lang="en-US" dirty="0"/>
              <a:t>process.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practice, this problem can be solved by electing one process to issue all proposals.</a:t>
            </a:r>
          </a:p>
          <a:p>
            <a:br>
              <a:rPr lang="ru-RU" dirty="0"/>
            </a:br>
            <a:r>
              <a:rPr lang="en-US" dirty="0"/>
              <a:t>The election can be made sufficiently reliable by adding random delays to candidate proposals.</a:t>
            </a:r>
          </a:p>
          <a:p>
            <a:endParaRPr lang="en-US" dirty="0"/>
          </a:p>
          <a:p>
            <a:r>
              <a:rPr lang="en-US" dirty="0"/>
              <a:t>Cf. jitter in exponential backoffs.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3496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84939"/>
              </p:ext>
            </p:extLst>
          </p:nvPr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Wrong ways to handle FS corruption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The paper [1] ran an experiment where the data of the following applications was located on a file system that would randomly corrupt the content of blocks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RethinkDB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LogCabin</a:t>
                      </a:r>
                      <a:r>
                        <a:rPr lang="en-US" dirty="0"/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018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14404"/>
              </p:ext>
            </p:extLst>
          </p:nvPr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Wrong ways to handle FS corruption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The paper [1] ran an experiment where the data of the following applications was located on a file system that would randomly corrupt the content of blocks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  <a:endParaRPr lang="ru-RU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Does not validate checksums of user data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Replicates corrupted data across nodes of a cluster</a:t>
                      </a:r>
                      <a:r>
                        <a:rPr lang="ru-RU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Corruptions of a FS are “handled” with assert()s.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Has no checksums for uncompressed data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When the checksum does not match, Cassandra chooses the last write as “the correct one”. This way it can replicate corrupted data to other cluster nodes.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754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B1C6-92A8-780C-5C21-76D48204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6272CE-DEC9-C29B-5580-EE4B9400ABB6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D158D5-2260-5AC0-4B15-767670592046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046F68-DBD1-3308-E4D8-596D7951C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528"/>
              </p:ext>
            </p:extLst>
          </p:nvPr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Wrong ways to handle FS corruption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The paper [1] ran an experiment where the data of the following applications was located on a file system that would randomly corrupt the content of blocks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  <a:endParaRPr lang="ru-RU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Does not validate checksums of user data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Replicates corrupted data across nodes of a cluster</a:t>
                      </a:r>
                      <a:r>
                        <a:rPr lang="ru-RU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Corruptions of a FS are “handled” with assert()s.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Has no checksums for uncompressed data</a:t>
                      </a:r>
                      <a:r>
                        <a:rPr lang="ru-RU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When the checksum does not match, Cassandra chooses the last write as “the correct one”. This way it can replicate corrupted data to other cluster nodes.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800" dirty="0"/>
                        <a:t>Mistakes in Redis and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Cassandra highlight the importance of the model of faults that PAXOS protects from.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PAXOS assumes fail-stop participants and a network that does not corrupt messages</a:t>
                      </a:r>
                      <a:r>
                        <a:rPr lang="ru-RU" sz="1800" dirty="0"/>
                        <a:t>.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20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759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18083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37884"/>
              </p:ext>
            </p:extLst>
          </p:nvPr>
        </p:nvGraphicFramePr>
        <p:xfrm>
          <a:off x="0" y="365761"/>
          <a:ext cx="12192000" cy="192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PAXOS made live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Participants must adhere to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PAXOS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even if their RAM or disks have corruption</a:t>
                      </a:r>
                      <a:r>
                        <a:rPr lang="ru-RU" sz="1800" dirty="0"/>
                        <a:t>.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123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7947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96904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4912401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Participants must adhere to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even if their RAM or disks have corruption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Most of the load on distributed key-value storages comes from read requests</a:t>
                          </a:r>
                          <a:r>
                            <a:rPr lang="ru-RU" sz="1800" dirty="0"/>
                            <a:t>. </a:t>
                          </a:r>
                          <a:r>
                            <a:rPr lang="en-US" sz="1800" dirty="0"/>
                            <a:t>We want to serve such requests by plain reads from one node, without reaching consensus ”the result of read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sz="1800" i="1" baseline="0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aseline="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dirty="0"/>
                            <a:t>”.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4912401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188" r="-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5439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0429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7881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285632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Participants must adhere to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even if their RAM or disks have corruption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Most of the load on distributed key-value storages comes from read requests</a:t>
                          </a:r>
                          <a:r>
                            <a:rPr lang="ru-RU" sz="1800" dirty="0"/>
                            <a:t>. </a:t>
                          </a:r>
                          <a:r>
                            <a:rPr lang="en-US" sz="1800" dirty="0"/>
                            <a:t>We want to serve such requests by plain reads from one node, without reaching consensus ”the result of read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sz="1800" i="1" baseline="0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aseline="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dirty="0"/>
                            <a:t>”.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There must be a way to add and delete cluster nodes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285632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188" r="-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924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65777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07518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075188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Participants must adhere to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even if their RAM or disks have corruption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Most of the load on distributed key-value storages comes from read requests</a:t>
                          </a:r>
                          <a:r>
                            <a:rPr lang="ru-RU" sz="1800" dirty="0"/>
                            <a:t>. </a:t>
                          </a:r>
                          <a:r>
                            <a:rPr lang="en-US" sz="1800" dirty="0"/>
                            <a:t>We want to serve such requests by plain reads from one node, without reaching consensus ”the result of read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sz="1800" i="1" baseline="0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aseline="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dirty="0"/>
                            <a:t>”.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There must be a way to add and delete cluster nodes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The FSM log cannot grow infinitely long. Periodically, one must make snapshots of the FSM and truncate the journal.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075188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188" r="-104" b="-5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50318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8686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1166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16594"/>
              </p:ext>
            </p:extLst>
          </p:nvPr>
        </p:nvGraphicFramePr>
        <p:xfrm>
          <a:off x="0" y="365761"/>
          <a:ext cx="12192000" cy="1645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To read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Distributed consensus revised.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3"/>
                        </a:rPr>
                        <a:t>https://www.cl.cam.ac.uk/techreports/UCAM-CL-TR-935.pdf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PAXOS made live.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4"/>
                        </a:rPr>
                        <a:t>https://www.cs.utexas.edu/users/lorenzo/corsi/cs380d/papers/paper2-1.pdf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3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0954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20638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97209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describes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Quiz</a:t>
                      </a:r>
                      <a:r>
                        <a:rPr lang="ru-RU" sz="1800" baseline="0" dirty="0"/>
                        <a:t>:</a:t>
                      </a:r>
                      <a:r>
                        <a:rPr lang="en-US" sz="1800" baseline="0" dirty="0"/>
                        <a:t> validating layout leases in storage servers appears to be an unnecessary complication. A NFS client may stop issuing requests once its lease time out.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Is this right</a:t>
                      </a:r>
                      <a:r>
                        <a:rPr lang="ru-RU" sz="1800" baseline="0" dirty="0"/>
                        <a:t>?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See also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client fencing.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4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6756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5373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87813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The metadata server is a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”single point of failure” of this system.</a:t>
                      </a:r>
                      <a:endParaRPr lang="ru-RU" sz="1800" baseline="0" dirty="0"/>
                    </a:p>
                    <a:p>
                      <a:endParaRPr lang="ru-RU" sz="1800" baseline="0" dirty="0"/>
                    </a:p>
                    <a:p>
                      <a:r>
                        <a:rPr lang="en-US" sz="1800" b="1" baseline="0" dirty="0"/>
                        <a:t>Question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can we replicate the state of the metadata server to multiple machines and have them all agree on ”the state” of the metadata server</a:t>
                      </a:r>
                      <a:r>
                        <a:rPr lang="ru-RU" sz="1800" baseline="0" dirty="0"/>
                        <a:t>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C82F06-5ACC-B946-9651-8EEAC44E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2364"/>
            <a:ext cx="6594531" cy="5293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47A626-EF10-004C-A820-40E600812706}"/>
              </a:ext>
            </a:extLst>
          </p:cNvPr>
          <p:cNvSpPr txBox="1"/>
          <p:nvPr/>
        </p:nvSpPr>
        <p:spPr>
          <a:xfrm>
            <a:off x="4800600" y="1799720"/>
            <a:ext cx="903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rgbClr val="FF0000"/>
                </a:solidFill>
                <a:latin typeface="Marker Felt Wide" panose="02000400000000000000" pitchFamily="2" charset="77"/>
              </a:rPr>
              <a:t>X</a:t>
            </a:r>
            <a:endParaRPr lang="ru-RU" sz="5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539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29975</TotalTime>
  <Words>8674</Words>
  <Application>Microsoft Macintosh PowerPoint</Application>
  <PresentationFormat>Widescreen</PresentationFormat>
  <Paragraphs>1219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Consolas</vt:lpstr>
      <vt:lpstr>Marker Felt Wide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QA Admin-TEST</cp:lastModifiedBy>
  <cp:revision>261</cp:revision>
  <dcterms:created xsi:type="dcterms:W3CDTF">2016-09-20T13:25:15Z</dcterms:created>
  <dcterms:modified xsi:type="dcterms:W3CDTF">2026-01-18T16:36:45Z</dcterms:modified>
</cp:coreProperties>
</file>